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9" r:id="rId3"/>
    <p:sldId id="278" r:id="rId4"/>
    <p:sldId id="280" r:id="rId5"/>
    <p:sldId id="257" r:id="rId6"/>
    <p:sldId id="259" r:id="rId7"/>
    <p:sldId id="260" r:id="rId8"/>
    <p:sldId id="258" r:id="rId9"/>
    <p:sldId id="281" r:id="rId10"/>
    <p:sldId id="262" r:id="rId11"/>
    <p:sldId id="265" r:id="rId12"/>
    <p:sldId id="263" r:id="rId13"/>
    <p:sldId id="283" r:id="rId14"/>
    <p:sldId id="266" r:id="rId15"/>
    <p:sldId id="267" r:id="rId16"/>
    <p:sldId id="268" r:id="rId17"/>
    <p:sldId id="269" r:id="rId18"/>
    <p:sldId id="282" r:id="rId19"/>
    <p:sldId id="270" r:id="rId20"/>
    <p:sldId id="276" r:id="rId21"/>
    <p:sldId id="277" r:id="rId22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1" autoAdjust="0"/>
    <p:restoredTop sz="95794" autoAdjust="0"/>
  </p:normalViewPr>
  <p:slideViewPr>
    <p:cSldViewPr snapToGrid="0" snapToObjects="1">
      <p:cViewPr varScale="1">
        <p:scale>
          <a:sx n="112" d="100"/>
          <a:sy n="112" d="100"/>
        </p:scale>
        <p:origin x="33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t>16.03.22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t>16.03.22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4002" y="1438813"/>
            <a:ext cx="10027213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4002" y="3176700"/>
            <a:ext cx="10027213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98B6C37-2B41-447B-8764-EF2F69375CF8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8698-3B69-4369-916A-E97E263B09F8}" type="datetime1">
              <a:rPr lang="de-DE" smtClean="0"/>
              <a:t>16.03.22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64000" y="2020711"/>
            <a:ext cx="5130400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2020711"/>
            <a:ext cx="4900309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16.03.22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79E0-D755-4A20-B007-D384763E26EA}" type="datetime1">
              <a:rPr lang="de-DE" smtClean="0"/>
              <a:t>16.03.22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DC17-05ED-436E-B781-DC25AA7DE434}" type="datetime1">
              <a:rPr lang="de-DE" smtClean="0"/>
              <a:t>16.03.22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699910"/>
            <a:ext cx="4011084" cy="73518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4" y="699911"/>
            <a:ext cx="6499578" cy="54262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580444"/>
            <a:ext cx="4011084" cy="4545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636A-6039-48C2-952F-36FEC0099677}" type="datetime1">
              <a:rPr lang="de-DE" smtClean="0"/>
              <a:t>16.03.22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48000"/>
            <a:ext cx="11376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4000" y="2021181"/>
            <a:ext cx="10233909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700" b="0" i="0" smtClean="0">
                <a:latin typeface="Source Sans Pro"/>
                <a:cs typeface="Source Sans Pro"/>
              </a:defRPr>
            </a:lvl1pPr>
          </a:lstStyle>
          <a:p>
            <a:fld id="{92E91965-D069-4BD7-BD9B-AD3146D99A70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  <p:pic>
        <p:nvPicPr>
          <p:cNvPr id="9" name="Bild 6" descr="HSHL_Logo_horizontal_RGB_Sequenz_Animation.gi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00" y="247172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7477" y="2191168"/>
            <a:ext cx="9043927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/>
              <a:t>Project  Work</a:t>
            </a:r>
            <a:br>
              <a:rPr lang="en-US" sz="4900" dirty="0"/>
            </a:br>
            <a:br>
              <a:rPr lang="en-US" sz="3600" dirty="0"/>
            </a:br>
            <a:r>
              <a:rPr lang="en-US" sz="3600" dirty="0"/>
              <a:t>Precision Farming (Smart Greenhouse) </a:t>
            </a:r>
            <a:br>
              <a:rPr lang="en-US" sz="3600" dirty="0"/>
            </a:br>
            <a:r>
              <a:rPr lang="en-GB" b="0" i="1" dirty="0"/>
              <a:t>Smart Greenhouse as an Autonomous System Based on DL </a:t>
            </a:r>
            <a:br>
              <a:rPr lang="en-GB" b="0" i="1" dirty="0"/>
            </a:br>
            <a:br>
              <a:rPr lang="en-GB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35835" y="4426766"/>
            <a:ext cx="10027213" cy="2254848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Electronic Engineering </a:t>
            </a:r>
          </a:p>
          <a:p>
            <a:pPr algn="ctr"/>
            <a:r>
              <a:rPr lang="de-DE" dirty="0" err="1"/>
              <a:t>Enkeledi</a:t>
            </a:r>
            <a:r>
              <a:rPr lang="de-DE" dirty="0"/>
              <a:t> </a:t>
            </a:r>
            <a:r>
              <a:rPr lang="de-DE" dirty="0" err="1"/>
              <a:t>Mema</a:t>
            </a:r>
            <a:r>
              <a:rPr lang="de-DE" dirty="0"/>
              <a:t>  </a:t>
            </a:r>
          </a:p>
          <a:p>
            <a:pPr algn="ctr"/>
            <a:r>
              <a:rPr lang="de-DE" dirty="0" err="1"/>
              <a:t>enkeledi.mema@stud.hshl.de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0E97-E4DE-5D49-B123-70BDFF98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9" y="561992"/>
            <a:ext cx="10681220" cy="75905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Irrigation, Ventilation and Lighting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D53BF-9277-3844-87A5-32F3242BB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B81A-1B96-8B48-91B1-72F82EAF41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11BAC-B2DC-3043-A59F-F77F94CF8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C4C26-3A28-6F4F-85C2-346CC1AAA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CC4C78-B176-A540-8660-916E1479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13" y="1226915"/>
            <a:ext cx="7398253" cy="494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0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4D9B-D7C9-CB42-89D7-B78959D6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601884"/>
            <a:ext cx="10233909" cy="79865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Hardware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9D2D9-470D-2D48-80A0-5D4DEEB32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C0A2-2F38-814B-8865-FD3F4186F0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62B44-9428-9A49-85EE-9FCC43706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F47DF-EBBB-2547-A7B7-D922A6BA2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3554" y="6458174"/>
            <a:ext cx="4114800" cy="11129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18AC6-FA79-1246-AA80-B72E5A68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62" y="1357132"/>
            <a:ext cx="7741384" cy="48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7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532F-FB69-CD43-ABF6-4DFB7291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398910"/>
            <a:ext cx="10982163" cy="1143000"/>
          </a:xfrm>
        </p:spPr>
        <p:txBody>
          <a:bodyPr>
            <a:noAutofit/>
          </a:bodyPr>
          <a:lstStyle/>
          <a:p>
            <a:r>
              <a:rPr lang="en-GB" sz="3400" dirty="0"/>
              <a:t>Irrigation, Ventilation and Lighting Simulation (Arduino)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8271-A4AF-ED44-AAC0-E3B7263D6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D492-3861-8D44-BBEA-9484349247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DED01-83F2-A049-914B-471ADFDBA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06FDA-BBA8-CA42-A51D-8E9D1B876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BEFAF-C9C8-7C4F-B7F7-43371F78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91" y="1388963"/>
            <a:ext cx="9144000" cy="48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60D9-08B4-414F-9539-1658B99C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F17E-F41F-7443-BAE9-52BC0728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Plant Growth Monitoring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Fruits Recognition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Plants Diseases Monitoring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68B9E-F147-A34E-A395-66DF02C764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AB055-5628-6D44-BC70-AAE674289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6925D-01B3-9F40-9552-DB528EEB6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94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44AD-59AD-5A47-BB81-25A19B6B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54" y="548467"/>
            <a:ext cx="10233909" cy="88953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Plants Growth Monitoring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CA20-AFC4-374A-B2BA-C0C593C545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93CCE-8E0D-A04B-9A69-73CFE6F04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58435-BC11-5640-9DE7-07904F077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Source:https</a:t>
            </a:r>
            <a:r>
              <a:rPr lang="de-DE" dirty="0"/>
              <a:t>://</a:t>
            </a:r>
            <a:r>
              <a:rPr lang="de-DE" dirty="0" err="1"/>
              <a:t>www.sciencedirect.com</a:t>
            </a:r>
            <a:r>
              <a:rPr lang="de-DE" dirty="0"/>
              <a:t>/</a:t>
            </a:r>
            <a:r>
              <a:rPr lang="de-DE" dirty="0" err="1"/>
              <a:t>science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abs</a:t>
            </a:r>
            <a:r>
              <a:rPr lang="de-DE" dirty="0"/>
              <a:t>/</a:t>
            </a:r>
            <a:r>
              <a:rPr lang="de-DE" dirty="0" err="1"/>
              <a:t>pii</a:t>
            </a:r>
            <a:r>
              <a:rPr lang="de-DE" dirty="0"/>
              <a:t>/S0893608019302503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5D596-FAD3-8949-8D06-94633DF3AE72}"/>
              </a:ext>
            </a:extLst>
          </p:cNvPr>
          <p:cNvSpPr txBox="1"/>
          <p:nvPr/>
        </p:nvSpPr>
        <p:spPr>
          <a:xfrm>
            <a:off x="360408" y="1972547"/>
            <a:ext cx="461250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Growth Monitoring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Segmentation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Segmentation Data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Deep Learning Implementation for Plants Growth.</a:t>
            </a: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24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Fastai</a:t>
            </a: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Library built on top of </a:t>
            </a:r>
            <a:r>
              <a:rPr lang="en-GB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Pytorch</a:t>
            </a: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Tools in four main areas: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Vision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Tabular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Text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Collaborative Filtering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095E2D-F195-5347-92B9-219F43FBF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0263" y="1438003"/>
            <a:ext cx="5435600" cy="231961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581DEC-ACEB-7A49-8121-5970B5CA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63" y="3923818"/>
            <a:ext cx="5435600" cy="23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1BE5F-E723-1743-9630-53210100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4" y="538298"/>
            <a:ext cx="10972800" cy="104953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Deep Learning Implementation for Fruits Recognition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F3C7-B664-9E43-BCB6-FFDFA661C7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EA4E9-E2FC-324A-9BF7-B91A49E40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102E-BF26-5547-A4E3-5CB7449BF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5259B-52F0-5849-BAD2-E0EE58FF7C4E}"/>
              </a:ext>
            </a:extLst>
          </p:cNvPr>
          <p:cNvSpPr txBox="1"/>
          <p:nvPr/>
        </p:nvSpPr>
        <p:spPr>
          <a:xfrm>
            <a:off x="509418" y="1778401"/>
            <a:ext cx="5266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Fruits Recognition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Fruits Recognition Data Set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Camera Live Feed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99% Accuracy 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90C9D34-8A5C-2246-A125-3F2F78851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8954" y="1587836"/>
            <a:ext cx="4444510" cy="323583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CDFCF1-E881-7F40-B424-5CF33A38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03" y="3804054"/>
            <a:ext cx="4444510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97A0-15AB-7441-AA43-A3FB7103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522196"/>
            <a:ext cx="10233909" cy="1143000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Plants Diseases Monitoring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3AE11-7B31-224E-BEF6-8011A94BEC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16B11-CB39-0546-A5D0-55CE3DA3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52F64-C939-FB45-ACBF-5A93F5525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Source:http</a:t>
            </a:r>
            <a:r>
              <a:rPr lang="de-DE" dirty="0"/>
              <a:t>://</a:t>
            </a:r>
            <a:r>
              <a:rPr lang="de-DE" dirty="0" err="1"/>
              <a:t>link.springer.com</a:t>
            </a:r>
            <a:r>
              <a:rPr lang="de-DE" dirty="0"/>
              <a:t>/10.1007/s11831-018-9255-6</a:t>
            </a:r>
          </a:p>
          <a:p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EA526C-D258-8245-B6FD-7C96F0283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70" y="1665196"/>
            <a:ext cx="10855144" cy="42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7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47B5-7BEA-BB48-84A7-4861E26D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06" y="565150"/>
            <a:ext cx="10739094" cy="847016"/>
          </a:xfrm>
        </p:spPr>
        <p:txBody>
          <a:bodyPr>
            <a:normAutofit/>
          </a:bodyPr>
          <a:lstStyle/>
          <a:p>
            <a:r>
              <a:rPr lang="en-GB" dirty="0"/>
              <a:t>IoT in Precision Farming ( Smart Greenhouse)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9429-036E-6F44-8EB4-DFD882D1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264EC-47BD-A54A-95EA-C82FBACC35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94EAF-003F-FE48-A93F-5A687A5F4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D19A2-C3D0-1E4B-B030-1E54C30AA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Romeo Lazaro Pascual et al. “A Wireless Sensor Network using </a:t>
            </a:r>
            <a:r>
              <a:rPr lang="en-GB" dirty="0" err="1"/>
              <a:t>XBee</a:t>
            </a:r>
            <a:r>
              <a:rPr lang="en-GB" dirty="0"/>
              <a:t> for precision </a:t>
            </a:r>
            <a:r>
              <a:rPr lang="en-GB" dirty="0" err="1"/>
              <a:t>agri</a:t>
            </a:r>
            <a:r>
              <a:rPr lang="en-GB" dirty="0"/>
              <a:t>- culture of sweet potatoes (Ipomoea batatas)”. </a:t>
            </a:r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60872-45CB-7B46-8F44-0217F577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412166"/>
            <a:ext cx="8153802" cy="471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4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A130-ABD1-C04A-B48D-6F868BC5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ZigBee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9BC4A-5FDD-2449-AA99-54E1E6A92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/>
              <a:t>Zigbee supports many topologies.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Low power consumption.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Zigbee can support up to 65 000 nodes.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Low cost implementation.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The transmission range is from 10m up to 100m.</a:t>
            </a:r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7888E-76CB-FB45-A5E8-98F3B857A6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13CCC-C35A-EC4A-97F7-325359FA2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3B9BC-5F23-C041-B9AE-143F61821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126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BF16-17BB-F44D-9B5A-DDB160E2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AF6E-B875-164D-897D-490FC239A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/>
              <a:t>Importance of a smart </a:t>
            </a:r>
            <a:r>
              <a:rPr lang="en-US" dirty="0"/>
              <a:t>greenhouse</a:t>
            </a:r>
            <a:r>
              <a:rPr lang="en-GB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Efficiency of using vertical smart </a:t>
            </a:r>
            <a:r>
              <a:rPr lang="en-US" dirty="0"/>
              <a:t>greenhouse</a:t>
            </a:r>
            <a:r>
              <a:rPr lang="en-GB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Benefits of  a smart </a:t>
            </a:r>
            <a:r>
              <a:rPr lang="en-US" dirty="0"/>
              <a:t>greenhouse</a:t>
            </a:r>
            <a:r>
              <a:rPr lang="en-GB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Benefits of deep learning.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9C79-9A4F-8D44-97AC-89082BA89D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82246-174B-024F-81D2-6DA4E7E9D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8079D-6D60-B74B-B634-B38B0618C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93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4232-A665-2E44-B10E-705D617B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 for Smart Greenhouse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9606A-B6E4-5D40-920F-2257D338FC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CB281-B768-EA4D-93D6-9C0922E6F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C2575-D625-B84D-926F-5381AB32D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 err="1"/>
              <a:t>Pixabay.com</a:t>
            </a:r>
            <a:endParaRPr lang="de-DE" dirty="0"/>
          </a:p>
          <a:p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83D407-46D3-8B42-874D-E0CFD044D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/>
              <a:t>Micro-Climate 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Avoid Plant Diseases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Minimizing Manual Intervention</a:t>
            </a:r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4EB2FD-3313-694F-B95D-AD38B451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07" y="2021181"/>
            <a:ext cx="3565002" cy="30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5F7A-1582-E74E-837C-31E7F28F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very much for your attention 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2EB3-0A04-164A-9F89-567B6EC2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ED907-8459-BF4D-A869-E59F7AA708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51AAE-B47B-314F-ACF0-A4ABA27D1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6ECB2-2905-494F-8751-FB93E95BC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 err="1"/>
              <a:t>Pixabay.com</a:t>
            </a:r>
            <a:endParaRPr lang="de-DE" dirty="0"/>
          </a:p>
          <a:p>
            <a:endParaRPr lang="de-DE" dirty="0"/>
          </a:p>
        </p:txBody>
      </p:sp>
      <p:pic>
        <p:nvPicPr>
          <p:cNvPr id="7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8909D99F-EF24-E249-B6B7-58D71F2A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189" y="2255967"/>
            <a:ext cx="4900309" cy="3258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164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7110-2CBC-2E42-AB1F-F57E8C2D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FD8E-09CD-AB49-A186-99FA17C5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GB" dirty="0"/>
              <a:t>Romeo Lazaro Pascual et al. “A Wireless Sensor Network using </a:t>
            </a:r>
            <a:r>
              <a:rPr lang="en-GB" dirty="0" err="1"/>
              <a:t>XBee</a:t>
            </a:r>
            <a:r>
              <a:rPr lang="en-GB" dirty="0"/>
              <a:t> for precision </a:t>
            </a:r>
            <a:r>
              <a:rPr lang="en-GB" dirty="0" err="1"/>
              <a:t>agri</a:t>
            </a:r>
            <a:r>
              <a:rPr lang="en-GB" dirty="0"/>
              <a:t>- culture of sweet potatoes (Ipomoea batatas)”. </a:t>
            </a:r>
          </a:p>
          <a:p>
            <a:pPr>
              <a:buFont typeface="Wingdings" pitchFamily="2" charset="2"/>
              <a:buChar char="Ø"/>
            </a:pPr>
            <a:r>
              <a:rPr lang="de-DE" dirty="0" err="1"/>
              <a:t>Source:http</a:t>
            </a:r>
            <a:r>
              <a:rPr lang="de-DE" dirty="0"/>
              <a:t>://</a:t>
            </a:r>
            <a:r>
              <a:rPr lang="de-DE" dirty="0" err="1"/>
              <a:t>link.springer.com</a:t>
            </a:r>
            <a:r>
              <a:rPr lang="de-DE" dirty="0"/>
              <a:t>/10.1007/s11831-018-9255-6</a:t>
            </a:r>
          </a:p>
          <a:p>
            <a:pPr>
              <a:buFont typeface="Wingdings" pitchFamily="2" charset="2"/>
              <a:buChar char="Ø"/>
            </a:pPr>
            <a:r>
              <a:rPr lang="en-GB" dirty="0" err="1"/>
              <a:t>Pixabay.com</a:t>
            </a: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/science/article/abs/</a:t>
            </a:r>
            <a:r>
              <a:rPr lang="en-GB" dirty="0" err="1"/>
              <a:t>pii</a:t>
            </a:r>
            <a:r>
              <a:rPr lang="en-GB" dirty="0"/>
              <a:t>/S0893608019302503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E391-525A-8041-9CF3-BAD0680DC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12EB0-1BFD-4A47-B957-4A4126264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A548C-5784-B144-8216-D895E1E77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60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580E7-107C-D44F-B1D6-334048F0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84" y="1031623"/>
            <a:ext cx="10233909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Motivation for Vertical Farming  and Smart Vertical Greenhouse</a:t>
            </a:r>
            <a:br>
              <a:rPr lang="en-US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3FF14-BB26-274B-9475-3C1C5CA9A9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6997C-9894-8A42-A551-73769A05E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92B27-5E41-C746-8155-8C6745C21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480"/>
            <a:ext cx="4114800" cy="257839"/>
          </a:xfrm>
        </p:spPr>
        <p:txBody>
          <a:bodyPr/>
          <a:lstStyle/>
          <a:p>
            <a:r>
              <a:rPr lang="de-DE" dirty="0"/>
              <a:t>Source: </a:t>
            </a:r>
            <a:r>
              <a:rPr lang="de-DE" dirty="0" err="1"/>
              <a:t>Pixabay.com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51652-2F52-8941-BA3D-D4A4FC31939F}"/>
              </a:ext>
            </a:extLst>
          </p:cNvPr>
          <p:cNvSpPr txBox="1"/>
          <p:nvPr/>
        </p:nvSpPr>
        <p:spPr>
          <a:xfrm>
            <a:off x="624147" y="2436609"/>
            <a:ext cx="61693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Water usage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Less terrain occupation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Efficiency in urban areas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Weather condition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28CF9E-455A-7D4C-A4BF-2E492E61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2694" y="2436608"/>
            <a:ext cx="4114799" cy="2841448"/>
          </a:xfrm>
        </p:spPr>
      </p:pic>
    </p:spTree>
    <p:extLst>
      <p:ext uri="{BB962C8B-B14F-4D97-AF65-F5344CB8AC3E}">
        <p14:creationId xmlns:p14="http://schemas.microsoft.com/office/powerpoint/2010/main" val="347989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987F-E95C-5147-9061-1AB67C22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4" y="476531"/>
            <a:ext cx="10866415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Introduction to Traditional and  Smart Greenhouse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2DFA-614A-584A-8E46-31CF6A83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46" y="1619531"/>
            <a:ext cx="10233909" cy="41049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is a Greenhouse?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is a  Smart Greenhouse?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3E4A0-458C-5E48-8E47-4F54430133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5EBBB-80D0-8C4E-A813-06825B75B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2B00B-8838-0D44-919B-298119B8C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 err="1"/>
              <a:t>Pixabay.com</a:t>
            </a:r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812BEC-8155-B949-8313-7421CDBD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178" y="1619531"/>
            <a:ext cx="3863730" cy="1935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F21B70-552C-3145-A0B5-B1BA6BEA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78" y="4172681"/>
            <a:ext cx="3863730" cy="1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67858"/>
            <a:ext cx="10233909" cy="1143000"/>
          </a:xfrm>
        </p:spPr>
        <p:txBody>
          <a:bodyPr>
            <a:normAutofit/>
          </a:bodyPr>
          <a:lstStyle/>
          <a:p>
            <a:r>
              <a:rPr lang="en-GB" dirty="0"/>
              <a:t>Smart Greenhouse Sub-Systems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7606" y="1888650"/>
            <a:ext cx="4199837" cy="2694925"/>
          </a:xfrm>
        </p:spPr>
        <p:txBody>
          <a:bodyPr/>
          <a:lstStyle/>
          <a:p>
            <a:pPr marL="0" indent="0">
              <a:buNone/>
            </a:pPr>
            <a:r>
              <a:rPr lang="en-GB" sz="4000" b="1" i="1" dirty="0"/>
              <a:t>Sub-Systems</a:t>
            </a:r>
            <a:endParaRPr lang="en-GB" sz="4000" b="1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Controlling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Monitoring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Communicating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038FC8-964D-4DE3-8EA3-4D6FD235CB42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 err="1"/>
              <a:t>Pixabay.com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57D49-025E-014F-B760-17A084F0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2" y="1636636"/>
            <a:ext cx="2623837" cy="1599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FB4EF-3584-7844-935E-301F709F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984099"/>
            <a:ext cx="2623837" cy="1599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56CD7-2F3F-9B47-8ABA-3DE3724A8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1" y="4422456"/>
            <a:ext cx="2623837" cy="1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FA6F-9AE0-C147-872D-FE614823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3309"/>
            <a:ext cx="10233909" cy="952150"/>
          </a:xfrm>
        </p:spPr>
        <p:txBody>
          <a:bodyPr/>
          <a:lstStyle/>
          <a:p>
            <a:pPr algn="ctr"/>
            <a:r>
              <a:rPr lang="en-GB" dirty="0"/>
              <a:t>Use Cases for Smart Greenhouse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3B4E5-CC7D-994C-9972-4E25EBA867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3D2F1-70A6-E143-89E5-99E9CF8E9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4265F-586C-8D40-B0EA-78D42F1E4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680F78-EEF6-3E4A-8259-A6213C8E2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706" y="1245678"/>
            <a:ext cx="10233909" cy="410498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/>
              <a:t>Use case for controlling sub-system.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72FAF2-139A-3C40-A580-8EB165BE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31" y="1805651"/>
            <a:ext cx="7198246" cy="44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AF16-AFEB-1C47-87D3-32BB6425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35" y="708004"/>
            <a:ext cx="9940441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Use Cases for Smart Greenhouse System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74C257-DB97-48AC-A0A9-3BECEB91D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615598"/>
            <a:ext cx="7688122" cy="410545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/>
              <a:t>Use case for monitoring sub-system.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E563B-236D-7B46-8E1B-D16C7CAF6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6492816"/>
            <a:ext cx="2844800" cy="11195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FF8CB1-A472-480D-BCA1-90B3EE077451}" type="datetime1">
              <a:rPr lang="de-DE" smtClean="0"/>
              <a:pPr>
                <a:spcAft>
                  <a:spcPts val="600"/>
                </a:spcAft>
              </a:pPr>
              <a:t>16.03.22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7DC37-9BA9-E64C-A29E-B22F9922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200" y="6493481"/>
            <a:ext cx="2844800" cy="11129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E1CCD-89A0-CC45-BF3E-2A331A7F0490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5E3C44E0-02AB-4DCE-B10D-FF6A00E01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284C5C-BC44-3649-BD1B-0B6A591CA4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66349" y="2282985"/>
            <a:ext cx="5984112" cy="3777186"/>
          </a:xfrm>
        </p:spPr>
      </p:pic>
    </p:spTree>
    <p:extLst>
      <p:ext uri="{BB962C8B-B14F-4D97-AF65-F5344CB8AC3E}">
        <p14:creationId xmlns:p14="http://schemas.microsoft.com/office/powerpoint/2010/main" val="389613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7996-BD1D-EA42-AA44-FA277D22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999" y="658599"/>
            <a:ext cx="10233909" cy="55071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System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B3428-714C-C34A-B503-68C05713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6C01-2D29-3B43-9915-6AAF02A9DC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074A-008C-3140-8241-71BCF7E19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10D12-242C-FF4E-BDAB-807AF5E15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2EF33-F756-C447-BD18-FACFD5FF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0" y="1296363"/>
            <a:ext cx="10989202" cy="49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99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790C-269B-7545-9536-CCFA69FD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2" y="731836"/>
            <a:ext cx="10773818" cy="922028"/>
          </a:xfrm>
        </p:spPr>
        <p:txBody>
          <a:bodyPr>
            <a:normAutofit fontScale="90000"/>
          </a:bodyPr>
          <a:lstStyle/>
          <a:p>
            <a:r>
              <a:rPr lang="en-GB" dirty="0"/>
              <a:t>Irrigation, Ventilation and Lighting Implementation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C5FE-D3BA-634B-9F01-40A55B5C0C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16.03.22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8703-6998-7C4C-B3CC-C5721DBF4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C8ED7-376C-B64E-B0E1-3E9E12BC1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5BCC39-DA72-4B4D-9916-E20DEE5DA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345" y="1827484"/>
            <a:ext cx="7355311" cy="4052455"/>
          </a:xfrm>
        </p:spPr>
      </p:pic>
    </p:spTree>
    <p:extLst>
      <p:ext uri="{BB962C8B-B14F-4D97-AF65-F5344CB8AC3E}">
        <p14:creationId xmlns:p14="http://schemas.microsoft.com/office/powerpoint/2010/main" val="1421055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" id="{A5936AFC-2A73-4C63-ACEB-31CA9F1AFD4A}" vid="{9CE84677-2CE2-463B-8162-2687B016B66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Office-Design</Template>
  <TotalTime>3292</TotalTime>
  <Words>465</Words>
  <Application>Microsoft Macintosh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Source Sans Pro</vt:lpstr>
      <vt:lpstr>Wingdings</vt:lpstr>
      <vt:lpstr>Office-Design</vt:lpstr>
      <vt:lpstr>Project  Work  Precision Farming (Smart Greenhouse)  Smart Greenhouse as an Autonomous System Based on DL   </vt:lpstr>
      <vt:lpstr>Motivation  for Smart Greenhouse</vt:lpstr>
      <vt:lpstr>Motivation for Vertical Farming  and Smart Vertical Greenhouse </vt:lpstr>
      <vt:lpstr>Introduction to Traditional and  Smart Greenhouse</vt:lpstr>
      <vt:lpstr>Smart Greenhouse Sub-Systems</vt:lpstr>
      <vt:lpstr>Use Cases for Smart Greenhouse System</vt:lpstr>
      <vt:lpstr>Use Cases for Smart Greenhouse System</vt:lpstr>
      <vt:lpstr>System Architecture </vt:lpstr>
      <vt:lpstr>Irrigation, Ventilation and Lighting Implementation </vt:lpstr>
      <vt:lpstr>Irrigation, Ventilation and Lighting Implementation </vt:lpstr>
      <vt:lpstr>Hardware Configuration</vt:lpstr>
      <vt:lpstr>Irrigation, Ventilation and Lighting Simulation (Arduino) </vt:lpstr>
      <vt:lpstr>Deep Learning Implementation</vt:lpstr>
      <vt:lpstr>Plants Growth Monitoring </vt:lpstr>
      <vt:lpstr>Deep Learning Implementation for Fruits Recognition </vt:lpstr>
      <vt:lpstr>Plants Diseases Monitoring </vt:lpstr>
      <vt:lpstr>IoT in Precision Farming ( Smart Greenhouse) </vt:lpstr>
      <vt:lpstr>ZigBee Advantages</vt:lpstr>
      <vt:lpstr>Conclusion</vt:lpstr>
      <vt:lpstr>Thank you very much for your attention !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/ Software Co-design Symbolic Scheduling</dc:title>
  <dc:creator>Enkeledi Mema</dc:creator>
  <cp:lastModifiedBy>Enkeledi Mema</cp:lastModifiedBy>
  <cp:revision>36</cp:revision>
  <dcterms:created xsi:type="dcterms:W3CDTF">2021-07-07T08:34:06Z</dcterms:created>
  <dcterms:modified xsi:type="dcterms:W3CDTF">2022-03-16T09:53:52Z</dcterms:modified>
</cp:coreProperties>
</file>